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72" r:id="rId5"/>
    <p:sldId id="258" r:id="rId6"/>
    <p:sldId id="259" r:id="rId7"/>
    <p:sldId id="260" r:id="rId8"/>
    <p:sldId id="271" r:id="rId9"/>
    <p:sldId id="262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2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62B2-A443-4AD9-AE64-087AC1421378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0030-BDC3-43C8-8CB8-0E289C4C0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39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62B2-A443-4AD9-AE64-087AC1421378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0030-BDC3-43C8-8CB8-0E289C4C0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18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62B2-A443-4AD9-AE64-087AC1421378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0030-BDC3-43C8-8CB8-0E289C4C0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96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62B2-A443-4AD9-AE64-087AC1421378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0030-BDC3-43C8-8CB8-0E289C4C0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129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62B2-A443-4AD9-AE64-087AC1421378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0030-BDC3-43C8-8CB8-0E289C4C0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5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62B2-A443-4AD9-AE64-087AC1421378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0030-BDC3-43C8-8CB8-0E289C4C0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60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62B2-A443-4AD9-AE64-087AC1421378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0030-BDC3-43C8-8CB8-0E289C4C0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10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62B2-A443-4AD9-AE64-087AC1421378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0030-BDC3-43C8-8CB8-0E289C4C0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1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62B2-A443-4AD9-AE64-087AC1421378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0030-BDC3-43C8-8CB8-0E289C4C0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33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62B2-A443-4AD9-AE64-087AC1421378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0030-BDC3-43C8-8CB8-0E289C4C0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97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62B2-A443-4AD9-AE64-087AC1421378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0030-BDC3-43C8-8CB8-0E289C4C0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581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E62B2-A443-4AD9-AE64-087AC1421378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90030-BDC3-43C8-8CB8-0E289C4C0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08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ÐÐ°ÑÑÐ¸Ð½ÐºÐ¸ Ð¿Ð¾ Ð·Ð°Ð¿ÑÐ¾ÑÑ ÐÐÐ©ÐÐ Ð¡ÐÐÐÐÐÐÐ¯ ÐÐ ÐÐÐ¤ÐÐ ÐÐÐ¦ÐÐÐÐÐ«Ð¥ Ð¡ÐÐ¡Ð¢ÐÐÐÐ¥ ÑÐ¾Ð±Ð¾ÑÐ¾Ð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447" y="732308"/>
            <a:ext cx="9070337" cy="535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68475" y="6212124"/>
            <a:ext cx="93662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95662" y="142328"/>
            <a:ext cx="91600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ОБЩИЕ СВЕДЕНИЯ ОБ ИНФОРМАЦИОННЫХ СИСТЕМАХ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671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30984"/>
            <a:ext cx="1219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Про­цесс преобразования сигналов называется </a:t>
            </a: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фильтрацией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устрой­ство, выполняющее фильтрацию, называется </a:t>
            </a: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фильтр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ru-RU" sz="2800" dirty="0"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Фильтры различают: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непрерывные, дискретные, линейные и нелинейные;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электрические, механические, акустические и др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1533" y="35916"/>
            <a:ext cx="10628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ОБЩИЕ СВЕДЕНИЯ ОБ ИНФОРМАЦИОННЫХ СИСТЕМАХ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309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51333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фильтрации:</a:t>
            </a:r>
          </a:p>
          <a:p>
            <a:pPr lvl="0" indent="457200" algn="just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линейная фильтрация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селекция сигнала в частотной облас­ти; синтез фильтров, согласованных с сигналами; частотное разде­ление каналов; цифровые преобразователи Гильберта и дифферен­циаторы; корректоры характеристик каналов;</a:t>
            </a:r>
          </a:p>
          <a:p>
            <a:pPr lvl="0" indent="457200" algn="just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спектральный анализ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обработка речевых, звуковых, сейс­мических, гидроакустических сигналов; распознавание образов;</a:t>
            </a:r>
          </a:p>
          <a:p>
            <a:pPr lvl="0" indent="457200" algn="just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частотно-временной анализ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компрессия изображений,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радиолокация, разнообразные задачи обнаружения;</a:t>
            </a:r>
          </a:p>
          <a:p>
            <a:pPr lvl="0" indent="457200" algn="just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адаптивная фильтрация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обработка речи, изображений, рас­познавание образов, подавление шумов, адаптивные антенные ре­шетки;</a:t>
            </a:r>
          </a:p>
          <a:p>
            <a:pPr lvl="0" indent="457200" algn="just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нелинейная обработка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вычисление корреляций, медианная фильтрация; синтез амплитудных, фазовых, частотных детекторов, обработка речи, векторное кодирование;</a:t>
            </a:r>
          </a:p>
          <a:p>
            <a:pPr lvl="0" indent="457200" algn="just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многоскоростная обработка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интерполяция (увеличение) и децимация (уменьшение) частоты дискретизации в многоскорост­ных системах телекоммуникации, аудиосистемах.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81533" y="35916"/>
            <a:ext cx="10628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ОБЩИЕ СВЕДЕНИЯ ОБ ИНФОРМАЦИОННЫХ СИСТЕМАХ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920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Тесты 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понимают под «информацией» в области техники?</a:t>
            </a:r>
          </a:p>
          <a:p>
            <a:pPr>
              <a:tabLst>
                <a:tab pos="33782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	Часть знаний, которая используется для ориентирования, активного дей­ствия, управления.</a:t>
            </a:r>
          </a:p>
          <a:p>
            <a:pPr algn="just">
              <a:tabLst>
                <a:tab pos="33782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	Любые данные или сведения, которые кого-либо интересуют.</a:t>
            </a:r>
          </a:p>
          <a:p>
            <a:pPr algn="just">
              <a:tabLst>
                <a:tab pos="33782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	Сообщения, передаваемые в форме знаков или сигналов.</a:t>
            </a:r>
          </a:p>
          <a:p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 сигнала, принимающий любые значения уровня, но в отдельные мо­менты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времени: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Дискретно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непрерывный.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Квантованный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Аналоговый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Селекция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сигнала в частотной области; синтез фильтров, согласованных с сигналами; частотное разделение каналов: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Спектральный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Линейная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фильтрация.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Нелинейная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Clr>
                <a:srgbClr val="000000"/>
              </a:buClr>
              <a:buSzPts val="1000"/>
              <a:tabLst>
                <a:tab pos="36322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Сравнивающие устройства - это устройства, устанавливающие степень сходства сравниваемых сигналов:</a:t>
            </a:r>
          </a:p>
          <a:p>
            <a:pPr indent="-419100" algn="just">
              <a:tabLst>
                <a:tab pos="36322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а)	Да.</a:t>
            </a:r>
          </a:p>
          <a:p>
            <a:pPr indent="-419100" algn="just">
              <a:tabLst>
                <a:tab pos="36322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б)	Нет.</a:t>
            </a:r>
          </a:p>
          <a:p>
            <a:pPr lvl="0">
              <a:buClr>
                <a:srgbClr val="000000"/>
              </a:buClr>
              <a:buSzPts val="1000"/>
              <a:tabLst>
                <a:tab pos="36322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Оснащенное рабочим органом механическое устройство, предназначен­ное для перемещения в пространстве тела, - это:</a:t>
            </a:r>
          </a:p>
          <a:p>
            <a:pPr indent="-419100" algn="just">
              <a:tabLst>
                <a:tab pos="36322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а)	Промышленный робот.</a:t>
            </a:r>
          </a:p>
          <a:p>
            <a:pPr indent="-419100" algn="just">
              <a:tabLst>
                <a:tab pos="36322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б)	Манипулятор.</a:t>
            </a:r>
          </a:p>
          <a:p>
            <a:pPr indent="-419100" algn="just">
              <a:tabLst>
                <a:tab pos="36322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в)	Информационная система.</a:t>
            </a:r>
          </a:p>
          <a:p>
            <a:pPr lvl="0" algn="just">
              <a:buClr>
                <a:srgbClr val="000000"/>
              </a:buClr>
              <a:buSzPts val="1000"/>
              <a:tabLst>
                <a:tab pos="36322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Сколько известно различных элементарных сочленений?</a:t>
            </a:r>
          </a:p>
          <a:p>
            <a:pPr indent="-419100" algn="just">
              <a:tabLst>
                <a:tab pos="36322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а)	Два.</a:t>
            </a:r>
          </a:p>
          <a:p>
            <a:pPr indent="-419100" algn="just">
              <a:tabLst>
                <a:tab pos="36322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б)	Десять.</a:t>
            </a:r>
          </a:p>
          <a:p>
            <a:pPr indent="-419100" algn="just">
              <a:tabLst>
                <a:tab pos="36322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в)	Шесть.</a:t>
            </a:r>
          </a:p>
          <a:p>
            <a:pPr lvl="0" algn="just">
              <a:buClr>
                <a:srgbClr val="000000"/>
              </a:buClr>
              <a:buSzPts val="1000"/>
              <a:tabLst>
                <a:tab pos="36322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Звенья и сочленения манипулятора нумеруются:</a:t>
            </a:r>
          </a:p>
          <a:p>
            <a:pPr indent="-419100" algn="just">
              <a:tabLst>
                <a:tab pos="36322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а)	По возрастанию от стойки к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схвату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-419100" algn="just">
              <a:tabLst>
                <a:tab pos="36322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б)	По возрастанию от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схвата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к стойке.</a:t>
            </a:r>
          </a:p>
          <a:p>
            <a:pPr indent="-419100" algn="just">
              <a:tabLst>
                <a:tab pos="36322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в)	Произвольный порядок.</a:t>
            </a:r>
          </a:p>
        </p:txBody>
      </p:sp>
    </p:spTree>
    <p:extLst>
      <p:ext uri="{BB962C8B-B14F-4D97-AF65-F5344CB8AC3E}">
        <p14:creationId xmlns:p14="http://schemas.microsoft.com/office/powerpoint/2010/main" val="2180300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1533" y="35916"/>
            <a:ext cx="10628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ОБЩИЕ СВЕДЕНИЯ ОБ ИНФОРМАЦИОННЫХ СИСТЕМАХ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549626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Наряду с материей и энергией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является первичным понятием нашего мира и поэтому в строгом смысле не может быть определена. Можно лишь перечислить ее основные свойства, на­пример:</a:t>
            </a: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000"/>
              <a:buFont typeface="Wingdings" panose="05000000000000000000" pitchFamily="2" charset="2"/>
              <a:buChar char="Ø"/>
              <a:tabLst>
                <a:tab pos="361950" algn="l"/>
              </a:tabLst>
            </a:pPr>
            <a:r>
              <a:rPr lang="ru-RU" sz="2400" i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 приносит сведения об окружающем мире, кото­рых в рассматриваемой точке не было до ее получения;</a:t>
            </a: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000"/>
              <a:buFont typeface="Wingdings" panose="05000000000000000000" pitchFamily="2" charset="2"/>
              <a:buChar char="Ø"/>
              <a:tabLst>
                <a:tab pos="361950" algn="l"/>
              </a:tabLst>
            </a:pPr>
            <a:r>
              <a:rPr lang="ru-RU" sz="2400" i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 не материальна, но она проявляется в форме ма­териальных носителей дискретных знаков или первичных сигналах;</a:t>
            </a: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000"/>
              <a:buFont typeface="Wingdings" panose="05000000000000000000" pitchFamily="2" charset="2"/>
              <a:buChar char="Ø"/>
              <a:tabLst>
                <a:tab pos="361950" algn="l"/>
              </a:tabLst>
            </a:pPr>
            <a:r>
              <a:rPr lang="ru-RU" sz="2400" i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знаки и первичные сигналы несут информацию только для получателя, способного распознать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7200" algn="just">
              <a:spcAft>
                <a:spcPts val="0"/>
              </a:spcAft>
              <a:buClr>
                <a:srgbClr val="000000"/>
              </a:buClr>
              <a:buSzPts val="1000"/>
              <a:tabLst>
                <a:tab pos="361950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основанная на однозначной связи знаков или сиг­налов с объектами реального мира, называется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семантической или смысловой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заключенная в характере (порядке и взаи­мосвязи) следования знаков сообщающей, называется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синтаксиче­ской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Также в общей науке о знаках (семиотике) кроме перечислен­ных выделяют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сигматический и прагматический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аспекты информа­ции. В первом случае изучается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о выборе знаков для обозна­чения объектов реального мира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 втором -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ценности информа­ции для достижения поставленных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383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1533" y="35916"/>
            <a:ext cx="10628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ОБЩИЕ СВЕДЕНИЯ ОБ ИНФОРМАЦИОННЫХ СИСТЕМАХ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847868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 преобразования сообщения в комбинацию символов в соответствии с кодом называется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кодированием,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процесс восстанов­ления сообщения из комбинации символов называется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декодирова­нием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универсальный способ отображения информации при её хранении, передаче и обработке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Конечная последовательность символов 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называется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словом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данном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алфавите. Каждое слово, входящее в код, называется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кодо­вым словом (кодовой комбинацией). </a:t>
            </a:r>
            <a:endParaRPr lang="ru-RU" sz="2400" i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869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834744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Различают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равномерный, не­равномерный, прямой, обратный, дополнительный коды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Равномерными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называют коды, у которых все комбинации имеют одинаковую длину. Для равномерного кода число возможных комбинаций равно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i="1" baseline="30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Применение равномерных ко­дов не требует передачи разделительных символов между кодовыми комбинациями.</a:t>
            </a:r>
          </a:p>
          <a:p>
            <a:pPr indent="457200"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Неравномерные коды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характеризуются тем, что у них кодовые комбинации отличаются друг от друга не только взаимным распо­ложением символов, но и их количеством. Это приводит к тому, что различные комбинации имеют различную длительность. </a:t>
            </a:r>
          </a:p>
          <a:p>
            <a:pPr indent="457200"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Прямой код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код двоичного числа, совпадающий по изображе­нию с записью самого числа. Значение знакового разряда для поло­жительных чисел равно 0, а для отрицательных - 1. Знаковым разря­дом обычно является крайний разряд в разрядной сетке. </a:t>
            </a:r>
          </a:p>
          <a:p>
            <a:pPr indent="457200"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Обратный код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для положительного числа совпадает с прямым кодом. Для отрицательного числа все цифры числа заменяются на противоположные (1 на 0, 0 на 1), а в знаковый разряд заносится единица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Дополнительный код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положительного числа совпадает с пря­мым кодом. Для отрицательного числа дополнительный код образу­ется путем получения обратного кода и добавлением к младшему разряду единицы.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81533" y="35916"/>
            <a:ext cx="10628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ОБЩИЕ СВЕДЕНИЯ ОБ ИНФОРМАЦИОННЫХ СИСТЕМАХ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016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1533" y="35916"/>
            <a:ext cx="10628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ОБЩИЕ СВЕДЕНИЯ ОБ ИНФОРМАЦИОННЫХ СИСТЕМАХ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497581"/>
            <a:ext cx="1219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spcAft>
                <a:spcPts val="0"/>
              </a:spcAft>
            </a:pP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Сигнал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является отображением </a:t>
            </a: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сообщения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сигнал есть матери­альный носитель информации. 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Сигнал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есть средство перенесения информации в пространстве и времени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215900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радиопередачи для отображения сообщения используется целый ряд физически различных объектов: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15900" algn="just">
              <a:spcAft>
                <a:spcPts val="0"/>
              </a:spcAft>
            </a:pPr>
            <a:r>
              <a:rPr lang="ru-RU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машино­писный </a:t>
            </a:r>
            <a:r>
              <a:rPr lang="ru-RU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передачи - голос диктора - электромагнитные волны - колебания тока в обмотке электромагнита - звук громкоговорителя - колебания барабанной перепонки слушателя - колебательные про­цессы в слуховом нерве слушателя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15900"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звеньев этой цепи можно включить запись и воспроизведение звука на магнитофоне и т.д.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15900" algn="just">
              <a:spcAft>
                <a:spcPts val="0"/>
              </a:spcAft>
            </a:pP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сигналов используются не сами по себе объекты, а их </a:t>
            </a: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состояния.</a:t>
            </a:r>
          </a:p>
          <a:p>
            <a:pPr indent="215900" algn="just">
              <a:spcAft>
                <a:spcPts val="0"/>
              </a:spcAft>
            </a:pP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Сигнал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изменение состояния материального объекта, произведенное по заранее определенным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225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11975"/>
            <a:ext cx="1219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8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С точки зрения устойчивости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все сигналы можно разделить на </a:t>
            </a:r>
            <a:r>
              <a:rPr lang="ru-RU" sz="28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два класса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:</a:t>
            </a:r>
          </a:p>
          <a:p>
            <a:pPr indent="457200" algn="just"/>
            <a:endParaRPr lang="ru-RU" sz="2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первому классу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сигналы, в качестве которых ис­пользуются устойчивые, стабильные состояния физических систем.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сигналы назовем </a:t>
            </a: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статическими сигналами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endParaRPr lang="ru-RU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втором классе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объединяются сигналы, в качестве которых используются динамические состояния силовых полей.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На­зовем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сигналы второго класса </a:t>
            </a: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динамическими сигналами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1533" y="35916"/>
            <a:ext cx="10628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ОБЩИЕ СВЕДЕНИЯ ОБ ИНФОРМАЦИОННЫХ СИСТЕМАХ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074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1533" y="35916"/>
            <a:ext cx="10628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ОБЩИЕ СВЕДЕНИЯ ОБ ИНФОРМАЦИОННЫХ СИСТЕМАХ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655389"/>
            <a:ext cx="1219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способу их ге­нерирования и извлечения из них сведений на приемном конце (т.е. по способу кодирования и декодирования) все сигналы разбиваются на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большие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группы:</a:t>
            </a:r>
          </a:p>
          <a:p>
            <a:pPr indent="457200" algn="just"/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8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К первой группе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относятся сигналы, которые можно назвать сиг­налами связи, или </a:t>
            </a: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прямыми сигналами</a:t>
            </a:r>
            <a:r>
              <a:rPr lang="ru-RU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indent="457200" algn="just"/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Вторую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образуют сигналы, с помощью которых произ­водятся измерения - </a:t>
            </a: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сигналы для измерений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Измерение некоторой величины есть сравнение ее с соответствующим эталоном, поэтому при измерении всегда имеются два сигнала: эталонный и сравнивае­мый с ним.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третью группу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отнесены так называемые </a:t>
            </a: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естест­венные сигналы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Сигналы выступают всегда как состояния физиче­ских объектов. </a:t>
            </a:r>
          </a:p>
        </p:txBody>
      </p:sp>
    </p:spTree>
    <p:extLst>
      <p:ext uri="{BB962C8B-B14F-4D97-AF65-F5344CB8AC3E}">
        <p14:creationId xmlns:p14="http://schemas.microsoft.com/office/powerpoint/2010/main" val="3954979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1533" y="35916"/>
            <a:ext cx="10628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ОБЩИЕ СВЕДЕНИЯ ОБ ИНФОРМАЦИОННЫХ СИСТЕМАХ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559136"/>
            <a:ext cx="1219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Аналоговый сигнал</a:t>
            </a:r>
            <a:r>
              <a:rPr lang="ru-RU" sz="28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 </a:t>
            </a:r>
            <a:r>
              <a:rPr lang="ru-RU" sz="2800" b="0" i="0" u="none" strike="noStrik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сигнал данных</a:t>
            </a:r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которого каждый из представляющих параметров описывается функцией времени и непрерывным множеством возможных значений.</a:t>
            </a:r>
          </a:p>
          <a:p>
            <a:pPr algn="just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сигнал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сигнал, который можно представить в виде последовательности дискретных (цифровых)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значений: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Дискретизированные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дискретно непрерывные,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сигналы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лишь в отдельные моменты времени и могут принимать любые значения уровня.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Дискретные по уровню, или квантованные,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всех моментов времени и принимают лишь разрешенные значения уровней, отделенные друг от друга на величину шага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квантования.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Дискретные по уровню и по времени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опре­делены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отдельные разрешенные моменты времени и могут прини­мать лишь разрешенные значения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039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1533" y="35916"/>
            <a:ext cx="10628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ОБЩИЕ СВЕДЕНИЯ ОБ ИНФОРМАЦИОННЫХ СИСТЕМАХ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478926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сигналов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восстановление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разделение информационных потоков, подавление 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шумов, сжатие данных, фильтрация, усиление сигналов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аналоговых сигналов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может включать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и фильтрацию, модуляцию и демодуляцию.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цифровых сигналов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осуществляется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сжатие, обнаружение и исправление ошибок и пр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Аналоговая обработка сигналов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неоцифрованных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сигналов, таких как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 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телефонные,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или телевизионные сигналы.</a:t>
            </a:r>
          </a:p>
          <a:p>
            <a:pPr indent="457200"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обработка сигналов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для оцифрованных сигналов. Обработка осуществляется с помощью цифровых схем, в том числе с помощью программных решений.</a:t>
            </a:r>
          </a:p>
          <a:p>
            <a:pPr indent="457200"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Статистическая обработка сигналов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включает анализ и получение информации из сигналов, основываясь на их статистических свойствах.</a:t>
            </a:r>
          </a:p>
          <a:p>
            <a:pPr indent="457200"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звука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для электрических сигналов, представляющих звук, например, музыку.</a:t>
            </a:r>
          </a:p>
          <a:p>
            <a:pPr indent="457200"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Распознавание речи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для обработки и интерпретации речи.</a:t>
            </a:r>
          </a:p>
          <a:p>
            <a:pPr indent="457200"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изображений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 цифровых камерах, компьютерах и подобных системах.</a:t>
            </a:r>
          </a:p>
          <a:p>
            <a:pPr indent="457200"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видео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для обработки движущихся изображений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7126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EF6100A922A141BDC4428F72AEC990" ma:contentTypeVersion="2" ma:contentTypeDescription="Create a new document." ma:contentTypeScope="" ma:versionID="7f944fcf3b80474d262dfc3bfbc3be3f">
  <xsd:schema xmlns:xsd="http://www.w3.org/2001/XMLSchema" xmlns:xs="http://www.w3.org/2001/XMLSchema" xmlns:p="http://schemas.microsoft.com/office/2006/metadata/properties" xmlns:ns2="18852f9a-cc3c-4aeb-8b15-96e5ffda0fe4" targetNamespace="http://schemas.microsoft.com/office/2006/metadata/properties" ma:root="true" ma:fieldsID="9bc872e31799a1d49b5a65a28e8de436" ns2:_="">
    <xsd:import namespace="18852f9a-cc3c-4aeb-8b15-96e5ffda0f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52f9a-cc3c-4aeb-8b15-96e5ffda0f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B318B28-5395-4F6D-89F2-03A561A238C6}"/>
</file>

<file path=customXml/itemProps2.xml><?xml version="1.0" encoding="utf-8"?>
<ds:datastoreItem xmlns:ds="http://schemas.openxmlformats.org/officeDocument/2006/customXml" ds:itemID="{4D21E68C-869C-4874-8C34-E2C47464722C}"/>
</file>

<file path=customXml/itemProps3.xml><?xml version="1.0" encoding="utf-8"?>
<ds:datastoreItem xmlns:ds="http://schemas.openxmlformats.org/officeDocument/2006/customXml" ds:itemID="{1E510011-8FB1-4D47-A49A-F46DDF621B64}"/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907</Words>
  <Application>Microsoft Office PowerPoint</Application>
  <PresentationFormat>Широкоэкранный</PresentationFormat>
  <Paragraphs>101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28</cp:revision>
  <dcterms:created xsi:type="dcterms:W3CDTF">2018-09-18T07:57:26Z</dcterms:created>
  <dcterms:modified xsi:type="dcterms:W3CDTF">2018-10-12T04:18:53Z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0x01010040EF6100A922A141BDC4428F72AEC990</vt:lpwstr>
  </property>
</Properties>
</file>